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52" r:id="rId5"/>
    <p:sldMasterId id="2147483654" r:id="rId6"/>
    <p:sldMasterId id="2147483664" r:id="rId7"/>
    <p:sldMasterId id="2147483669" r:id="rId8"/>
    <p:sldMasterId id="2147483673" r:id="rId9"/>
  </p:sldMasterIdLst>
  <p:notesMasterIdLst>
    <p:notesMasterId r:id="rId21"/>
  </p:notesMasterIdLst>
  <p:handoutMasterIdLst>
    <p:handoutMasterId r:id="rId22"/>
  </p:handoutMasterIdLst>
  <p:sldIdLst>
    <p:sldId id="257" r:id="rId10"/>
    <p:sldId id="443" r:id="rId11"/>
    <p:sldId id="374" r:id="rId12"/>
    <p:sldId id="440" r:id="rId13"/>
    <p:sldId id="445" r:id="rId14"/>
    <p:sldId id="441" r:id="rId15"/>
    <p:sldId id="390" r:id="rId16"/>
    <p:sldId id="442" r:id="rId17"/>
    <p:sldId id="393" r:id="rId18"/>
    <p:sldId id="389" r:id="rId19"/>
    <p:sldId id="375" r:id="rId2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pohl, Glena" initials="KG" lastIdx="1" clrIdx="0">
    <p:extLst>
      <p:ext uri="{19B8F6BF-5375-455C-9EA6-DF929625EA0E}">
        <p15:presenceInfo xmlns:p15="http://schemas.microsoft.com/office/powerpoint/2012/main" userId="S::glena.krapohl@molinahealthcare.com::57506fea-b924-495c-a961-a7a61e827e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F80CD"/>
    <a:srgbClr val="7DA8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38" autoAdjust="0"/>
    <p:restoredTop sz="97531" autoAdjust="0"/>
  </p:normalViewPr>
  <p:slideViewPr>
    <p:cSldViewPr>
      <p:cViewPr varScale="1">
        <p:scale>
          <a:sx n="106" d="100"/>
          <a:sy n="106" d="100"/>
        </p:scale>
        <p:origin x="64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980" tIns="46490" rIns="92980" bIns="464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6" y="0"/>
            <a:ext cx="2971800" cy="464820"/>
          </a:xfrm>
          <a:prstGeom prst="rect">
            <a:avLst/>
          </a:prstGeom>
        </p:spPr>
        <p:txBody>
          <a:bodyPr vert="horz" lIns="92980" tIns="46490" rIns="92980" bIns="46490" rtlCol="0"/>
          <a:lstStyle>
            <a:lvl1pPr algn="r">
              <a:defRPr sz="1200"/>
            </a:lvl1pPr>
          </a:lstStyle>
          <a:p>
            <a:fld id="{415BAFF4-BFDC-42EE-A5AF-9C82A3668FAD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2971800" cy="464820"/>
          </a:xfrm>
          <a:prstGeom prst="rect">
            <a:avLst/>
          </a:prstGeom>
        </p:spPr>
        <p:txBody>
          <a:bodyPr vert="horz" lIns="92980" tIns="46490" rIns="92980" bIns="464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6" y="8829969"/>
            <a:ext cx="2971800" cy="464820"/>
          </a:xfrm>
          <a:prstGeom prst="rect">
            <a:avLst/>
          </a:prstGeom>
        </p:spPr>
        <p:txBody>
          <a:bodyPr vert="horz" lIns="92980" tIns="46490" rIns="92980" bIns="46490" rtlCol="0" anchor="b"/>
          <a:lstStyle>
            <a:lvl1pPr algn="r">
              <a:defRPr sz="1200"/>
            </a:lvl1pPr>
          </a:lstStyle>
          <a:p>
            <a:fld id="{EC46610F-EF67-4303-8BAD-0DC4D1DCE2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4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980" tIns="46490" rIns="92980" bIns="464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64820"/>
          </a:xfrm>
          <a:prstGeom prst="rect">
            <a:avLst/>
          </a:prstGeom>
        </p:spPr>
        <p:txBody>
          <a:bodyPr vert="horz" wrap="square" lIns="92980" tIns="46490" rIns="92980" bIns="4649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807866-6DCC-44D2-92D0-4F46018E6E55}" type="datetimeFigureOut">
              <a:rPr lang="en-US" altLang="en-US"/>
              <a:pPr/>
              <a:t>4/29/2022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3313" y="693738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80" tIns="46490" rIns="92980" bIns="4649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980" tIns="46490" rIns="92980" bIns="4649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2971800" cy="464820"/>
          </a:xfrm>
          <a:prstGeom prst="rect">
            <a:avLst/>
          </a:prstGeom>
        </p:spPr>
        <p:txBody>
          <a:bodyPr vert="horz" lIns="92980" tIns="46490" rIns="92980" bIns="464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8829969"/>
            <a:ext cx="2971800" cy="464820"/>
          </a:xfrm>
          <a:prstGeom prst="rect">
            <a:avLst/>
          </a:prstGeom>
        </p:spPr>
        <p:txBody>
          <a:bodyPr vert="horz" wrap="square" lIns="92980" tIns="46490" rIns="92980" bIns="4649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09215E-2815-41F1-B6D5-E7BC1F2E09C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1114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215E-2815-41F1-B6D5-E7BC1F2E09CA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270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914650"/>
          </a:xfrm>
        </p:spPr>
        <p:txBody>
          <a:bodyPr anchor="b">
            <a:noAutofit/>
          </a:bodyPr>
          <a:lstStyle>
            <a:lvl1pPr algn="l">
              <a:defRPr sz="6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886200"/>
            <a:ext cx="64008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886200"/>
            <a:ext cx="2133600" cy="365125"/>
          </a:xfrm>
        </p:spPr>
        <p:txBody>
          <a:bodyPr/>
          <a:lstStyle>
            <a:lvl1pPr>
              <a:defRPr sz="18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7/29/2014  </a:t>
            </a:r>
          </a:p>
        </p:txBody>
      </p:sp>
    </p:spTree>
    <p:extLst>
      <p:ext uri="{BB962C8B-B14F-4D97-AF65-F5344CB8AC3E}">
        <p14:creationId xmlns:p14="http://schemas.microsoft.com/office/powerpoint/2010/main" val="195240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1"/>
            <a:ext cx="4038600" cy="4191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1"/>
            <a:ext cx="4038600" cy="4191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3657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5BE75D5-C6E0-46E8-992B-87B53046545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976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3657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BF983C3-CF6F-4D15-9896-D45C36609B4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56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191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3657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B02860C-C6B1-49E1-8F3F-53E241D2D52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146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1"/>
            <a:ext cx="4038600" cy="4191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1"/>
            <a:ext cx="4038600" cy="4191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3657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96C34895-3A53-4BA4-95B8-5B2A114E970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944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3657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1A8DF7D-2A8F-4E8F-ABA3-ABAFD389EE7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182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2990850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C2FE3E-D883-4DA2-ABAA-E6AC5E247F9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038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150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6172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06DB120-1EF6-44EF-8381-2A2B16699D6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566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1"/>
            <a:ext cx="403860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1"/>
            <a:ext cx="403860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3657600" cy="457200"/>
          </a:xfr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553200" y="6172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7DCCD3BF-D361-44A5-99B2-35C83928B28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399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t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3657600" cy="457200"/>
          </a:xfr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553200" y="6172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3358C9AD-A353-4A11-8CF2-B103659E673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07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191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3657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781800" y="61722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72B4EAC6-EA27-4307-8C72-064F29EEB29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536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1"/>
            <a:ext cx="4038600" cy="4191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1"/>
            <a:ext cx="4038600" cy="4191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3657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781800" y="61880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B8D48CA-F10B-4F30-9744-1B769674D4A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827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3657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781800" y="61880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7D2D28A-CE6C-415A-A4E8-462D0E5CB33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408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191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3657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301D99C-7D1F-415D-B72F-29B4FB3D7C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238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7/29/2014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BEC7"/>
                </a:solidFill>
              </a:defRPr>
            </a:lvl1pPr>
          </a:lstStyle>
          <a:p>
            <a:fld id="{53E8E584-911D-4383-AE66-C7E10AEDE26C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055" name="Picture 6" descr="Title_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963" y="5715000"/>
            <a:ext cx="184939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SectionDi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2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7BAFE708-C2CB-4228-8E82-8A0D2A949990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3076" name="Picture 3" descr="sm_logoplacehold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24575"/>
            <a:ext cx="11239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7/29/2014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BEC7"/>
                </a:solidFill>
              </a:defRPr>
            </a:lvl1pPr>
          </a:lstStyle>
          <a:p>
            <a:fld id="{1D1CEA40-3C5C-42D8-A68F-E27DC0D415D4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4103" name="Picture 6" descr="Slide_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6124574"/>
            <a:ext cx="115315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Slide_img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9026FFFB-F9F3-43CE-9B3D-CDCE125CE7BF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5124" name="Picture 3" descr="sm_logoplacehold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24575"/>
            <a:ext cx="11239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  <p:hf hdr="0" ftr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2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2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2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2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2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Slide_img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1880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9A013806-FB88-4A44-978F-F132FD914916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023" y="6124575"/>
            <a:ext cx="894529" cy="39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  <p:hf hdr="0" ftr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2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2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2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2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2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Slide_img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1880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E6BC42F-921A-46A1-B0CA-B37E1D7FC34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172" name="Picture 3" descr="sm_logoplacehold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24575"/>
            <a:ext cx="11239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  <p:hf hdr="0" ftr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2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2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2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2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2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HMProviderservicesmailbox@molinahealthcare.com" TargetMode="External"/><Relationship Id="rId2" Type="http://schemas.openxmlformats.org/officeDocument/2006/relationships/hyperlink" Target="mailto:MHMprovidercontractingmailbox@molinahealthcare.com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gif"/><Relationship Id="rId4" Type="http://schemas.openxmlformats.org/officeDocument/2006/relationships/hyperlink" Target="availity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linahealthcare.com/providers/mi/Medicaid/home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MolinaMIHP@molinahealthcare.com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availity.com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/>
          </p:cNvSpPr>
          <p:nvPr>
            <p:ph type="ctrTitle"/>
          </p:nvPr>
        </p:nvSpPr>
        <p:spPr>
          <a:xfrm>
            <a:off x="7716" y="685800"/>
            <a:ext cx="9144000" cy="1828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Maternal Infant Health Program (MIHP) Providers!</a:t>
            </a:r>
          </a:p>
        </p:txBody>
      </p:sp>
      <p:sp>
        <p:nvSpPr>
          <p:cNvPr id="17410" name="Subtitle 5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6096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/>
              <a:t>May 1,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9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7CBA7A0B-997B-4F67-B2FE-084A7FBBEF27}" type="slidenum">
              <a:rPr lang="en-US" altLang="en-US">
                <a:solidFill>
                  <a:schemeClr val="bg1"/>
                </a:solidFill>
                <a:latin typeface="Times New Roman" pitchFamily="18" charset="0"/>
              </a:rPr>
              <a:pPr/>
              <a:t>10</a:t>
            </a:fld>
            <a:endParaRPr lang="en-US" altLang="en-US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53299"/>
            <a:ext cx="91440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2" name="AutoShape 2" descr="Image result for trainin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205699"/>
            <a:ext cx="8610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196299"/>
            <a:ext cx="8458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and Provider Contact Center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(888) 898-7969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Eligibility and 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Claims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 Contracting and Credentialing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MHMprovidercontractingmailbox@molinahealthcare.com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 Services +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MHMProviderservicesmailbox@molinahealthcare.com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Portal Access and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 Changes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 Portal: </a:t>
            </a:r>
            <a:r>
              <a:rPr lang="en-US" sz="2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availity.com </a:t>
            </a:r>
            <a:r>
              <a:rPr lang="en-US" sz="2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click log 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624799"/>
            <a:ext cx="1295400" cy="289601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074" name="Picture 2" descr="C:\Users\TurnerIn\AppData\Local\Microsoft\Windows\Temporary Internet Files\Content.IE5\16JZUVT8\contact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899" y="205699"/>
            <a:ext cx="1623101" cy="162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90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9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7CBA7A0B-997B-4F67-B2FE-084A7FBBEF27}" type="slidenum">
              <a:rPr lang="en-US" altLang="en-US">
                <a:solidFill>
                  <a:schemeClr val="bg1"/>
                </a:solidFill>
                <a:latin typeface="Times New Roman" pitchFamily="18" charset="0"/>
              </a:rPr>
              <a:pPr/>
              <a:t>11</a:t>
            </a:fld>
            <a:endParaRPr lang="en-US" altLang="en-US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099" name="Picture 3" descr="C:\Users\TurnerIn\AppData\Local\Microsoft\Windows\Temporary Internet Files\Content.IE5\C43W20WT\stres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urnerIn\AppData\Local\Microsoft\Windows\Temporary Internet Files\Content.IE5\C43W20WT\stres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35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8153400" cy="41910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request  a participation packet?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qualified members notified about MIHP services?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Molina members find a contracted MIHP Provider?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receive referrals for Molina members?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bill Molina Healthcare?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required for Prior Authorization?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do I contact if I have questions?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DCCD3BF-D361-44A5-99B2-35C83928B28D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pic>
        <p:nvPicPr>
          <p:cNvPr id="1030" name="Picture 6" descr="http://www.sotonfreight.co.uk/wp-content/uploads/2013/02/information_at_your_fingerti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3657600"/>
            <a:ext cx="2679700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a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466" y="4038600"/>
            <a:ext cx="18383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2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9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7CBA7A0B-997B-4F67-B2FE-084A7FBBEF27}" type="slidenum">
              <a:rPr lang="en-US" altLang="en-US">
                <a:solidFill>
                  <a:schemeClr val="bg1"/>
                </a:solidFill>
                <a:latin typeface="Times New Roman" pitchFamily="18" charset="0"/>
              </a:rPr>
              <a:pPr/>
              <a:t>3</a:t>
            </a:fld>
            <a:endParaRPr lang="en-US" altLang="en-US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53299"/>
            <a:ext cx="6937829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2" name="AutoShape 2" descr="Image result for trainin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05699"/>
            <a:ext cx="8991600" cy="99060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How do I participate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with Molina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Healthcare?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5536" y="881604"/>
            <a:ext cx="8382000" cy="437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a participation packet: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an online contract request form available at: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www.molinahealthcare.com/providers/mi/Medicaid/home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Go to Join our Network sections and click contract request form. Complete and submit as prompted.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submitted, your request will be sent to a queue for contracting department to review. Once reviewed, a contracting packet will be sent out for you to complete and return.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returned, packet is reviewed to ensure all documents have been fully completed, and a contract will be sent out for electronic signature.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60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9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7CBA7A0B-997B-4F67-B2FE-084A7FBBEF27}" type="slidenum">
              <a:rPr lang="en-US" altLang="en-US">
                <a:solidFill>
                  <a:schemeClr val="bg1"/>
                </a:solidFill>
                <a:latin typeface="Times New Roman" pitchFamily="18" charset="0"/>
              </a:rPr>
              <a:pPr/>
              <a:t>4</a:t>
            </a:fld>
            <a:endParaRPr lang="en-US" altLang="en-US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53299"/>
            <a:ext cx="6937829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2" name="AutoShape 2" descr="Image result for trainin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29497"/>
            <a:ext cx="8271710" cy="6042703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indent="-34290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Participation Onboarding Questions</a:t>
            </a:r>
            <a:endParaRPr lang="en-US" sz="2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US" sz="2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US" sz="22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eriod" startAt="17"/>
            </a:pPr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already have a signed Coordination Agreement with Molina.</a:t>
            </a:r>
          </a:p>
          <a:p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Do I need to complete another one?</a:t>
            </a:r>
          </a:p>
          <a:p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will be included in the contracting packet and it is helpful if you complete it along with the other contracting packet documents.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How long does the contracting/credentialing process take? </a:t>
            </a:r>
          </a:p>
          <a:p>
            <a:pPr marL="457200" indent="-457200">
              <a:buAutoNum type="alphaUcPeriod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complete and correct packet is 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contracting and credentialing process will take approximately 6-8 weeks. The process starts once your complete packet is received and has been submitted for processing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</a:p>
          <a:p>
            <a:pPr marL="342900" indent="-342900"/>
            <a:endParaRPr lang="en-US" sz="3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US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14400"/>
            <a:ext cx="8077199" cy="373380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1" i="0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sz="2900" dirty="0">
                <a:solidFill>
                  <a:srgbClr val="00A0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Participation Onboarding Questions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DCCD3BF-D361-44A5-99B2-35C83928B28D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1029" name="Picture 5" descr="C:\Users\TurnerIn\AppData\Local\Microsoft\Windows\Temporary Internet Files\Content.IE5\16JZUVT8\blockpage[3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0" y="3425190"/>
            <a:ext cx="1524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3050" y="1371600"/>
            <a:ext cx="8566150" cy="4315829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How will I know when the contracting and credentialing is complete?</a:t>
            </a:r>
          </a:p>
          <a:p>
            <a:pPr marL="342900" marR="0" indent="-342900" defTabSz="914400" eaLnBrk="1" latinLnBrk="0" hangingPunct="1">
              <a:lnSpc>
                <a:spcPct val="100000"/>
              </a:lnSpc>
              <a:buClrTx/>
              <a:buSzTx/>
              <a:buFontTx/>
              <a:buAutoNum type="alphaUcPeriod"/>
              <a:tabLst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welcome letter will be sent 30 – 45 days of the date the contract is executed.  Credentialing takes 6-8 weeks, and once credentialed a notice will be sent from our credentialing department. </a:t>
            </a:r>
          </a:p>
          <a:p>
            <a:pPr marR="0" defTabSz="914400" eaLnBrk="1" latinLnBrk="0" hangingPunct="1">
              <a:lnSpc>
                <a:spcPct val="100000"/>
              </a:lnSpc>
              <a:buClrTx/>
              <a:buSzTx/>
              <a:tabLst/>
            </a:pP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defTabSz="914400" eaLnBrk="1" latinLnBrk="0" hangingPunct="1">
              <a:lnSpc>
                <a:spcPct val="100000"/>
              </a:lnSpc>
              <a:buClrTx/>
              <a:buSzTx/>
              <a:tabLst/>
            </a:pP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defTabSz="91440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Can I still see Molina members during the credentialing process?</a:t>
            </a:r>
          </a:p>
          <a:p>
            <a:pPr marR="0" defTabSz="91440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Yes, when your contract is submitted for processing and group is submitted for credentialing, you will receive a notification from the contracting department.  As a courtesy to our provides a provisional date is assigned which will allow you to see members and bill for services while the contract and credentialing are in process. 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52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9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7CBA7A0B-997B-4F67-B2FE-084A7FBBEF27}" type="slidenum">
              <a:rPr lang="en-US" altLang="en-US">
                <a:solidFill>
                  <a:schemeClr val="bg1"/>
                </a:solidFill>
                <a:latin typeface="Times New Roman" pitchFamily="18" charset="0"/>
              </a:rPr>
              <a:pPr/>
              <a:t>6</a:t>
            </a:fld>
            <a:endParaRPr lang="en-US" altLang="en-US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53299"/>
            <a:ext cx="6937829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2" name="AutoShape 2" descr="Image result for trainin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5097" y="129199"/>
            <a:ext cx="8229600" cy="861401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Molina Provider Directory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7998" t="15127" r="7823" b="3590"/>
          <a:stretch/>
        </p:blipFill>
        <p:spPr bwMode="auto">
          <a:xfrm>
            <a:off x="3962400" y="2365244"/>
            <a:ext cx="4779795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/>
          <a:srcRect l="49573" t="10426" r="4701" b="8908"/>
          <a:stretch/>
        </p:blipFill>
        <p:spPr bwMode="auto">
          <a:xfrm>
            <a:off x="227045" y="1676400"/>
            <a:ext cx="3251200" cy="4197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7618" y="803698"/>
            <a:ext cx="8001000" cy="78520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   Contracted MIHPs are listed in Molina’s printed and Online Provider Directory.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9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7CBA7A0B-997B-4F67-B2FE-084A7FBBEF27}" type="slidenum">
              <a:rPr lang="en-US" altLang="en-US">
                <a:solidFill>
                  <a:schemeClr val="bg1"/>
                </a:solidFill>
                <a:latin typeface="Times New Roman" pitchFamily="18" charset="0"/>
              </a:rPr>
              <a:pPr/>
              <a:t>7</a:t>
            </a:fld>
            <a:endParaRPr lang="en-US" altLang="en-US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53299"/>
            <a:ext cx="91440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724401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2" name="AutoShape 2" descr="Image result for trainin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011" y="53299"/>
            <a:ext cx="9144000" cy="593671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I receive referrals for Molina members?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3124200"/>
            <a:ext cx="8839199" cy="300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Molina will fax or email * the referrals to contracted MIHP providers each month based on number of new pregnancies.</a:t>
            </a:r>
          </a:p>
          <a:p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MIHP to provide the status of each client referred, using the “Date of MIHP Enrollment” column, within 30 days of the referral.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additional enrolled clients to the collaboration form.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the MIHP-MHP Collaboration Form to: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Fax: (844) 861-1932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MolinaMIHP@molinahealthcare.com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00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questions, please contact Brooke Sebok at (947) 622-2987 or by email.  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5828660"/>
            <a:ext cx="7924800" cy="38100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 do</a:t>
            </a: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not submit member information to public domain email addresses, i.e. Yahoo, Gmail, etc.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065C4-0D28-497F-A23C-849B2DFE6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09710"/>
            <a:ext cx="8305800" cy="245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3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9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7CBA7A0B-997B-4F67-B2FE-084A7FBBEF27}" type="slidenum">
              <a:rPr lang="en-US" altLang="en-US">
                <a:solidFill>
                  <a:schemeClr val="bg1"/>
                </a:solidFill>
                <a:latin typeface="Times New Roman" pitchFamily="18" charset="0"/>
              </a:rPr>
              <a:pPr/>
              <a:t>8</a:t>
            </a:fld>
            <a:endParaRPr lang="en-US" altLang="en-US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53299"/>
            <a:ext cx="6937829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2" name="AutoShape 2" descr="Image result for trainin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3299"/>
            <a:ext cx="86868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Do I Bill Molina Healthcare?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3010" y="1196299"/>
            <a:ext cx="8561173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Contracted Providers may submit all electronic claims using the Molina Healthcare Provider Portal at: </a:t>
            </a: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availity.com </a:t>
            </a: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click log 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electronic claims are typically paid within 7-14 business days.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paper claims can take up to 45 days.  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would like to begin submitting claims via EDI, please contact us at (866) 409-2935. </a:t>
            </a:r>
          </a:p>
          <a:p>
            <a:pPr algn="ctr"/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Data Interchange (EDI):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Payer ID 38334 </a:t>
            </a:r>
          </a:p>
          <a:p>
            <a:pPr algn="ctr"/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Claims may be submitted to the address below.  Please do not submit paper claims to the Molina Troy, Michigan location as your claims will be returned.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Molina Healthcare P.O. Box 22668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Beach, CA 90801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286000"/>
            <a:ext cx="8684739" cy="1215211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9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7CBA7A0B-997B-4F67-B2FE-084A7FBBEF27}" type="slidenum">
              <a:rPr lang="en-US" altLang="en-US">
                <a:solidFill>
                  <a:schemeClr val="bg1"/>
                </a:solidFill>
                <a:latin typeface="Times New Roman" pitchFamily="18" charset="0"/>
              </a:rPr>
              <a:pPr/>
              <a:t>9</a:t>
            </a:fld>
            <a:endParaRPr lang="en-US" altLang="en-US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160338"/>
            <a:ext cx="8645978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MIHP Services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8189" y="845473"/>
            <a:ext cx="8686800" cy="1341893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2" name="AutoShape 2" descr="Image result for trainin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715000"/>
            <a:ext cx="7924800" cy="38100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33401" y="5230585"/>
            <a:ext cx="8077200" cy="96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624" y="4135481"/>
            <a:ext cx="1332413" cy="1332413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346" y="2514600"/>
            <a:ext cx="1944691" cy="1332414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97963" y="-74253"/>
            <a:ext cx="8763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Molina incorporates the following provisions for MIHP services and billing:</a:t>
            </a:r>
          </a:p>
          <a:p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Assessment per pregnancy and per infant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professional visit is allowed per day per member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Maternal members are allowed nine professional visits per pregnancy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 members are allowed nine professional visits. With an            accompanying physician order, infants may receive an                              additional nine visits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Infants with a drug-exposed diagnosis may receive an                              additional eighteen visits after the previously mentioned                                  visits with a physician order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any services that require additional visits, providers                         should indicate they have a physician order using the MDHHS                        5650 Communication Form and also retain this                         documentation in their medical records </a:t>
            </a:r>
          </a:p>
        </p:txBody>
      </p:sp>
    </p:spTree>
    <p:extLst>
      <p:ext uri="{BB962C8B-B14F-4D97-AF65-F5344CB8AC3E}">
        <p14:creationId xmlns:p14="http://schemas.microsoft.com/office/powerpoint/2010/main" val="420059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</p:sld>
</file>

<file path=ppt/theme/theme1.xml><?xml version="1.0" encoding="utf-8"?>
<a:theme xmlns:a="http://schemas.openxmlformats.org/drawingml/2006/main" name="Title Slide 2">
  <a:themeElements>
    <a:clrScheme name="MOLINA">
      <a:dk1>
        <a:srgbClr val="00A0AF"/>
      </a:dk1>
      <a:lt1>
        <a:srgbClr val="FFFFFF"/>
      </a:lt1>
      <a:dk2>
        <a:srgbClr val="636466"/>
      </a:dk2>
      <a:lt2>
        <a:srgbClr val="B1B2B3"/>
      </a:lt2>
      <a:accent1>
        <a:srgbClr val="C4D600"/>
      </a:accent1>
      <a:accent2>
        <a:srgbClr val="00A0AF"/>
      </a:accent2>
      <a:accent3>
        <a:srgbClr val="636466"/>
      </a:accent3>
      <a:accent4>
        <a:srgbClr val="B1B2B3"/>
      </a:accent4>
      <a:accent5>
        <a:srgbClr val="FFFFFF"/>
      </a:accent5>
      <a:accent6>
        <a:srgbClr val="C4D600"/>
      </a:accent6>
      <a:hlink>
        <a:srgbClr val="00A0AF"/>
      </a:hlink>
      <a:folHlink>
        <a:srgbClr val="00A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Divider">
  <a:themeElements>
    <a:clrScheme name="MOLINA">
      <a:dk1>
        <a:srgbClr val="00A0AF"/>
      </a:dk1>
      <a:lt1>
        <a:srgbClr val="FFFFFF"/>
      </a:lt1>
      <a:dk2>
        <a:srgbClr val="636466"/>
      </a:dk2>
      <a:lt2>
        <a:srgbClr val="B1B2B3"/>
      </a:lt2>
      <a:accent1>
        <a:srgbClr val="C4D600"/>
      </a:accent1>
      <a:accent2>
        <a:srgbClr val="00A0AF"/>
      </a:accent2>
      <a:accent3>
        <a:srgbClr val="636466"/>
      </a:accent3>
      <a:accent4>
        <a:srgbClr val="B1B2B3"/>
      </a:accent4>
      <a:accent5>
        <a:srgbClr val="FFFFFF"/>
      </a:accent5>
      <a:accent6>
        <a:srgbClr val="C4D600"/>
      </a:accent6>
      <a:hlink>
        <a:srgbClr val="00A0AF"/>
      </a:hlink>
      <a:folHlink>
        <a:srgbClr val="00A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1">
  <a:themeElements>
    <a:clrScheme name="MOLINA">
      <a:dk1>
        <a:srgbClr val="00A0AF"/>
      </a:dk1>
      <a:lt1>
        <a:srgbClr val="FFFFFF"/>
      </a:lt1>
      <a:dk2>
        <a:srgbClr val="636466"/>
      </a:dk2>
      <a:lt2>
        <a:srgbClr val="B1B2B3"/>
      </a:lt2>
      <a:accent1>
        <a:srgbClr val="C4D600"/>
      </a:accent1>
      <a:accent2>
        <a:srgbClr val="00A0AF"/>
      </a:accent2>
      <a:accent3>
        <a:srgbClr val="636466"/>
      </a:accent3>
      <a:accent4>
        <a:srgbClr val="B1B2B3"/>
      </a:accent4>
      <a:accent5>
        <a:srgbClr val="FFFFFF"/>
      </a:accent5>
      <a:accent6>
        <a:srgbClr val="C4D600"/>
      </a:accent6>
      <a:hlink>
        <a:srgbClr val="00A0AF"/>
      </a:hlink>
      <a:folHlink>
        <a:srgbClr val="00A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Autofit/>
      </a:bodyPr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kern="120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Slide2">
  <a:themeElements>
    <a:clrScheme name="MOLINA">
      <a:dk1>
        <a:srgbClr val="00A0AF"/>
      </a:dk1>
      <a:lt1>
        <a:srgbClr val="FFFFFF"/>
      </a:lt1>
      <a:dk2>
        <a:srgbClr val="636466"/>
      </a:dk2>
      <a:lt2>
        <a:srgbClr val="B1B2B3"/>
      </a:lt2>
      <a:accent1>
        <a:srgbClr val="C4D600"/>
      </a:accent1>
      <a:accent2>
        <a:srgbClr val="00A0AF"/>
      </a:accent2>
      <a:accent3>
        <a:srgbClr val="636466"/>
      </a:accent3>
      <a:accent4>
        <a:srgbClr val="B1B2B3"/>
      </a:accent4>
      <a:accent5>
        <a:srgbClr val="FFFFFF"/>
      </a:accent5>
      <a:accent6>
        <a:srgbClr val="C4D600"/>
      </a:accent6>
      <a:hlink>
        <a:srgbClr val="00A0AF"/>
      </a:hlink>
      <a:folHlink>
        <a:srgbClr val="00A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Autofit/>
      </a:bodyPr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kern="120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Slide3">
  <a:themeElements>
    <a:clrScheme name="MOLINA">
      <a:dk1>
        <a:srgbClr val="00A0AF"/>
      </a:dk1>
      <a:lt1>
        <a:srgbClr val="FFFFFF"/>
      </a:lt1>
      <a:dk2>
        <a:srgbClr val="636466"/>
      </a:dk2>
      <a:lt2>
        <a:srgbClr val="B1B2B3"/>
      </a:lt2>
      <a:accent1>
        <a:srgbClr val="C4D600"/>
      </a:accent1>
      <a:accent2>
        <a:srgbClr val="00A0AF"/>
      </a:accent2>
      <a:accent3>
        <a:srgbClr val="636466"/>
      </a:accent3>
      <a:accent4>
        <a:srgbClr val="B1B2B3"/>
      </a:accent4>
      <a:accent5>
        <a:srgbClr val="FFFFFF"/>
      </a:accent5>
      <a:accent6>
        <a:srgbClr val="C4D600"/>
      </a:accent6>
      <a:hlink>
        <a:srgbClr val="00A0AF"/>
      </a:hlink>
      <a:folHlink>
        <a:srgbClr val="00A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Autofit/>
      </a:bodyPr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kern="120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Slide4">
  <a:themeElements>
    <a:clrScheme name="MOLINA">
      <a:dk1>
        <a:srgbClr val="00A0AF"/>
      </a:dk1>
      <a:lt1>
        <a:srgbClr val="FFFFFF"/>
      </a:lt1>
      <a:dk2>
        <a:srgbClr val="636466"/>
      </a:dk2>
      <a:lt2>
        <a:srgbClr val="B1B2B3"/>
      </a:lt2>
      <a:accent1>
        <a:srgbClr val="C4D600"/>
      </a:accent1>
      <a:accent2>
        <a:srgbClr val="00A0AF"/>
      </a:accent2>
      <a:accent3>
        <a:srgbClr val="636466"/>
      </a:accent3>
      <a:accent4>
        <a:srgbClr val="B1B2B3"/>
      </a:accent4>
      <a:accent5>
        <a:srgbClr val="FFFFFF"/>
      </a:accent5>
      <a:accent6>
        <a:srgbClr val="C4D600"/>
      </a:accent6>
      <a:hlink>
        <a:srgbClr val="00A0AF"/>
      </a:hlink>
      <a:folHlink>
        <a:srgbClr val="00A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Autofit/>
      </a:bodyPr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kern="120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6A61C812E76A48883F43A2FECD2C52" ma:contentTypeVersion="12" ma:contentTypeDescription="Create a new document." ma:contentTypeScope="" ma:versionID="acb956e8d7e75b14da1d691e7438f36d">
  <xsd:schema xmlns:xsd="http://www.w3.org/2001/XMLSchema" xmlns:xs="http://www.w3.org/2001/XMLSchema" xmlns:p="http://schemas.microsoft.com/office/2006/metadata/properties" xmlns:ns3="d87c16af-3569-485c-8ca2-b1d34094779b" xmlns:ns4="e839cc6c-f5e5-4651-af2f-3141fe4cf70c" targetNamespace="http://schemas.microsoft.com/office/2006/metadata/properties" ma:root="true" ma:fieldsID="beb3a8209cf62343130bc76b0dca18ae" ns3:_="" ns4:_="">
    <xsd:import namespace="d87c16af-3569-485c-8ca2-b1d34094779b"/>
    <xsd:import namespace="e839cc6c-f5e5-4651-af2f-3141fe4cf70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c16af-3569-485c-8ca2-b1d3409477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9cc6c-f5e5-4651-af2f-3141fe4cf70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5EE03F-A88B-458E-B2CD-A6819B8C2FB4}">
  <ds:schemaRefs>
    <ds:schemaRef ds:uri="d87c16af-3569-485c-8ca2-b1d34094779b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e839cc6c-f5e5-4651-af2f-3141fe4cf70c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5FFFC1F-5651-4D9B-B1E1-8D9890815A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C1EBE1-AE79-42A2-AEFB-789E65C163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7c16af-3569-485c-8ca2-b1d34094779b"/>
    <ds:schemaRef ds:uri="e839cc6c-f5e5-4651-af2f-3141fe4cf7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MOL-030_Templates-PowerPoint_FINAL</Template>
  <TotalTime>6659</TotalTime>
  <Words>855</Words>
  <Application>Microsoft Office PowerPoint</Application>
  <PresentationFormat>On-screen Show (4:3)</PresentationFormat>
  <Paragraphs>112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Times New Roman</vt:lpstr>
      <vt:lpstr>Title Slide 2</vt:lpstr>
      <vt:lpstr>Section Divider</vt:lpstr>
      <vt:lpstr>Slide1</vt:lpstr>
      <vt:lpstr>Slide2</vt:lpstr>
      <vt:lpstr>Slide3</vt:lpstr>
      <vt:lpstr>Slide4</vt:lpstr>
      <vt:lpstr>Welcome Maternal Infant Health Program (MIHP) Providers!</vt:lpstr>
      <vt:lpstr>Topics</vt:lpstr>
      <vt:lpstr>PowerPoint Presentation</vt:lpstr>
      <vt:lpstr>PowerPoint Presentation</vt:lpstr>
      <vt:lpstr>Participation Onboarding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Molina Healthcare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 on one or two lines.</dc:title>
  <dc:creator>Chelsea Leonard</dc:creator>
  <cp:lastModifiedBy>Sebok, Brooke</cp:lastModifiedBy>
  <cp:revision>398</cp:revision>
  <cp:lastPrinted>2016-12-02T19:21:16Z</cp:lastPrinted>
  <dcterms:created xsi:type="dcterms:W3CDTF">2014-08-14T23:19:01Z</dcterms:created>
  <dcterms:modified xsi:type="dcterms:W3CDTF">2022-04-29T18:16:07Z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0x010100306A61C812E76A48883F43A2FECD2C52</vt:lpwstr>
  </property>
</Properties>
</file>